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4CC1B-889D-4C92-884C-DDF1685D681F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CBAF3-0B00-43A7-A141-494F9DB134F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763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780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745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859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127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324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356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468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658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558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978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50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7A813-26DA-424E-9A16-6B4135FA9801}" type="datetimeFigureOut">
              <a:rPr lang="es-CO" smtClean="0"/>
              <a:t>12/03/2018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E56A9-34AF-495E-877D-FA1EA77D53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951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anco2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50827" y="1016003"/>
            <a:ext cx="664873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s-ES" sz="2700" b="1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 el esquema de Pago por Servicios Ambientales como alternativa eficiente para la conservación y preservación de ecosistemas, que permite a las familias campesinas habitantes de éstas áreas, recibir un reconocimiento* por el cuidado de los bosques y sus servicios. 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¿Qué es BanCO2?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209803" y="4498282"/>
            <a:ext cx="3600449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s-ES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*Este reconocimiento es un pago mensual a la familia vinculada, quienes hasta el momento lo han utilizado en el mejoramiento de su calidad de vida. </a:t>
            </a:r>
            <a:endParaRPr lang="es-ES_tradnl" b="1" dirty="0">
              <a:ln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431623" y="5645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50827" y="1016003"/>
            <a:ext cx="7273925" cy="30008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" sz="2700" b="1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El esquema a nivel nacional es operado por *MASBOSQUES y a nivel regional es implementado por **CORTOLIMA, quienes son los encargados de identificar los ecosistemas de alta importancia y vincular a las familias campesinas como socias del programa. 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¿Cómo opera BanCO2?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199414" y="3959673"/>
            <a:ext cx="3600449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*MASBOSQUES </a:t>
            </a:r>
            <a:r>
              <a:rPr lang="es-ES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 la Corporación para el Manejo Sostenible de los Bosques. </a:t>
            </a:r>
            <a:endParaRPr lang="es-ES_tradnl" dirty="0">
              <a:ln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199415" y="4883004"/>
            <a:ext cx="3600449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**CORTOLIMA </a:t>
            </a:r>
            <a:r>
              <a:rPr lang="es-ES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 la Corporación Autónoma Regional del Tolima.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199415" y="5508129"/>
            <a:ext cx="3600449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BANCOLOMBIA </a:t>
            </a:r>
            <a:r>
              <a:rPr lang="es-ES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 el operador financiero a través del cual se realizan los pagos.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5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50827" y="1016000"/>
            <a:ext cx="7273925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s-ES_tradnl" sz="28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El convenio </a:t>
            </a:r>
            <a:r>
              <a:rPr lang="es-ES_tradnl" sz="2800" b="1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N° 2110 de 2017</a:t>
            </a:r>
            <a:r>
              <a:rPr lang="es-ES_tradnl" sz="28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suscrito entre la </a:t>
            </a:r>
            <a:r>
              <a:rPr lang="es-ES_tradnl" sz="2800" b="1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Gobernación del Tolima </a:t>
            </a:r>
            <a:r>
              <a:rPr lang="es-ES_tradnl" sz="28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y la </a:t>
            </a:r>
            <a:r>
              <a:rPr lang="es-ES_tradnl" sz="2800" b="1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Corporación Autónoma Regional del Tolima </a:t>
            </a:r>
            <a:r>
              <a:rPr lang="es-ES_tradnl" sz="28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tiene por objeto: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Convenio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15111" y="2864349"/>
            <a:ext cx="6623537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" sz="2400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Aunar esfuerzos técnicos, económicos, logísticos y humanos, entre la </a:t>
            </a:r>
            <a:r>
              <a:rPr lang="es-ES" sz="2400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Gobernación del Tolima </a:t>
            </a:r>
            <a:r>
              <a:rPr lang="es-ES" sz="2400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y la </a:t>
            </a:r>
            <a:r>
              <a:rPr lang="es-ES" sz="2400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CORTOLIMA</a:t>
            </a:r>
            <a:r>
              <a:rPr lang="es-ES" sz="2400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para implementar, promover e impulsar un esquema de </a:t>
            </a:r>
            <a:r>
              <a:rPr lang="es-ES" sz="2400" b="1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Pago por Servicios Ambientales Comunitarios</a:t>
            </a:r>
            <a:r>
              <a:rPr lang="es-ES" sz="2400" dirty="0">
                <a:ln/>
                <a:solidFill>
                  <a:schemeClr val="accent6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y la adquisición de predios, para la conservación y preservación de bosques naturales, ecosistemas estratégicos y el recurso hídrico en jurisdicción del departamento.</a:t>
            </a:r>
            <a:endParaRPr lang="es-ES_tradnl" sz="2400" dirty="0">
              <a:ln/>
              <a:solidFill>
                <a:schemeClr val="accent6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431623" y="5645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7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Convenio</a:t>
            </a: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250828" y="1032758"/>
            <a:ext cx="7273925" cy="993553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>
              <a:buNone/>
            </a:pPr>
            <a:r>
              <a:rPr lang="es-ES_tradnl" sz="24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del Convenio: </a:t>
            </a:r>
            <a:r>
              <a:rPr lang="es-CO" sz="24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 Trescientos Sesenta y Tres Millones Novecientos Sesenta Mil Pesos </a:t>
            </a:r>
            <a:r>
              <a:rPr lang="es-CO" sz="24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($</a:t>
            </a:r>
            <a:r>
              <a:rPr lang="is-IS" sz="24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1.363.960.000,oo</a:t>
            </a:r>
            <a:r>
              <a:rPr lang="es-CO" sz="24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CO" sz="24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M/cte.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913660" y="4295034"/>
            <a:ext cx="3600451" cy="961257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16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CORTOLIMA</a:t>
            </a:r>
            <a:r>
              <a:rPr lang="es-ES_tradnl" sz="16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aporta  la suma de Doscientos Sesenta y Tres Millones Novecientos Sesenta Mil Pesos  ($263.960.000.oo) M/cte.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1948586" y="3098108"/>
            <a:ext cx="3565525" cy="777267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s-ES_tradnl" sz="1600" b="1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Gobernación del Tolima </a:t>
            </a:r>
            <a:r>
              <a:rPr lang="es-ES_tradnl" sz="16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 la suma de Mil Cien Millones de Pesos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ES_tradnl" sz="16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$1.100.000.000,oo</a:t>
            </a:r>
            <a:r>
              <a:rPr lang="es-ES_tradnl" sz="1600" dirty="0">
                <a:ln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M/cte.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674" y="4098816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50828" y="1016003"/>
            <a:ext cx="665912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189" indent="-457189" algn="just">
              <a:buFont typeface="Arial" charset="0"/>
              <a:buChar char="•"/>
            </a:pP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Intervenir los municipios de Murillo, Santa Isabel, </a:t>
            </a:r>
            <a:r>
              <a:rPr lang="es-ES_tradnl" sz="2400" dirty="0" err="1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Anzoategui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Villahermosa, Ibagué, Rovira y </a:t>
            </a:r>
            <a:r>
              <a:rPr lang="es-ES_tradnl" sz="2400" dirty="0" err="1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Casabianca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457189" indent="-457189" algn="just">
              <a:buFont typeface="Arial" charset="0"/>
              <a:buChar char="•"/>
            </a:pP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Proteger zonas de abastecimiento hídrico en las cuencas de los ríos Recio, </a:t>
            </a:r>
            <a:r>
              <a:rPr lang="es-ES_tradnl" sz="2400" dirty="0" err="1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Totare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s-ES_tradnl" sz="2400" dirty="0" err="1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Gualí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Lagunilla, Coello, entre otras.</a:t>
            </a:r>
          </a:p>
          <a:p>
            <a:pPr marL="457189" indent="-457189" algn="just">
              <a:buFont typeface="Arial" charset="0"/>
              <a:buChar char="•"/>
            </a:pP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Vincular a por lo menos 280 familias como socias del esquema en los municipios priorizados.</a:t>
            </a:r>
          </a:p>
          <a:p>
            <a:pPr marL="457189" indent="-457189" algn="just">
              <a:buFont typeface="Arial" charset="0"/>
              <a:buChar char="•"/>
            </a:pP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Conservar más de 500 hectáreas de ecosistemas estratégicos y zonas de recarga hídrica. 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Alcances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431623" y="5645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Desarrollo visitas técnicas:</a:t>
            </a:r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250828" y="1103089"/>
            <a:ext cx="7273925" cy="5026251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>
              <a:buNone/>
            </a:pPr>
            <a:r>
              <a:rPr lang="es-ES_tradnl" sz="2400" b="1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Los requisitos que se tuvieron en cuenta durante las visitas iniciales de identificación y caracterización de socios para pertenecer al programa fueron: 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Certificar propiedad, posesión o tenencia del predio. 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Ubicarse en una zona de importancia </a:t>
            </a:r>
            <a:r>
              <a:rPr lang="es-ES_tradnl" sz="2400" dirty="0" err="1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ecosist</a:t>
            </a:r>
            <a:r>
              <a:rPr lang="es-ES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é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mica y contar con hectáreas de vegetación en protección y conservación. 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Ser agricultor tradicional y vivir en el predio a vincular. 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Contar con SISBEN preferiblemente.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431623" y="5645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7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Avances a la fecha:</a:t>
            </a:r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250828" y="1103091"/>
            <a:ext cx="7273925" cy="3441925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Se realizó la revisión documental de las familias priorizadas por el convenio. 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Se ha desarrollado </a:t>
            </a:r>
            <a:r>
              <a:rPr lang="es-ES_tradnl" sz="2400" dirty="0" smtClean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visitas 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 caracterización para vinculación de socios.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Se efectuó la valoración económica de los ecosistemas en el área basados en costos de oportunidad.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Se elaboró la cartografía respectiva para cada uno de los predios caracterizados.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431623" y="5645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5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50828" y="368301"/>
            <a:ext cx="7273925" cy="647701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CO" sz="3200" b="1" dirty="0">
                <a:ln/>
                <a:solidFill>
                  <a:srgbClr val="C00000"/>
                </a:solidFill>
                <a:latin typeface="Arial Black" charset="0"/>
                <a:ea typeface="Arial Black" charset="0"/>
                <a:cs typeface="Arial Black" charset="0"/>
              </a:rPr>
              <a:t>Por desarrollar:</a:t>
            </a:r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250828" y="1103091"/>
            <a:ext cx="7273925" cy="3441925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Visitas de caracterización a familias priorizadas.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Jornada de bancarización a socios en cada municipio.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Firmas de acuerdos y compromisos de conservación de ecosistemas estratégicos. 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Firma de los acuerdos de pago del incentivo.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Consolidación de la información general.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Alojar en la plataforma web 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  <a:hlinkClick r:id="rId2"/>
              </a:rPr>
              <a:t>www.banco2.com</a:t>
            </a:r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la información de caracterización.</a:t>
            </a:r>
          </a:p>
          <a:p>
            <a:r>
              <a:rPr lang="es-ES_tradnl" sz="2400" dirty="0">
                <a:ln/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Realizar los pagos correspondientes. 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431623" y="5645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38" y="2466234"/>
            <a:ext cx="2276092" cy="18288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164" y="126653"/>
            <a:ext cx="1620256" cy="21140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4046461"/>
            <a:ext cx="4174820" cy="265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4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568</Words>
  <Application>Microsoft Office PowerPoint</Application>
  <PresentationFormat>Presentación en pantalla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¿Qué es BanCO2?</vt:lpstr>
      <vt:lpstr>¿Cómo opera BanCO2?</vt:lpstr>
      <vt:lpstr>Convenio</vt:lpstr>
      <vt:lpstr>Convenio</vt:lpstr>
      <vt:lpstr>Alcances</vt:lpstr>
      <vt:lpstr>Desarrollo visitas técnicas:</vt:lpstr>
      <vt:lpstr>Avances a la fecha:</vt:lpstr>
      <vt:lpstr>Por desarrollar: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MARILUZ ROMERO TRONCOSO</dc:creator>
  <cp:lastModifiedBy>MARILUZ ROMERO TRONCOSO</cp:lastModifiedBy>
  <cp:revision>4</cp:revision>
  <dcterms:created xsi:type="dcterms:W3CDTF">2018-03-12T20:53:42Z</dcterms:created>
  <dcterms:modified xsi:type="dcterms:W3CDTF">2018-03-12T21:01:33Z</dcterms:modified>
</cp:coreProperties>
</file>